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notesMasterIdLst>
    <p:notesMasterId r:id="rId28"/>
  </p:notesMasterIdLst>
  <p:sldIdLst>
    <p:sldId id="256" r:id="rId2"/>
    <p:sldId id="262" r:id="rId3"/>
    <p:sldId id="264" r:id="rId4"/>
    <p:sldId id="263" r:id="rId5"/>
    <p:sldId id="280" r:id="rId6"/>
    <p:sldId id="283" r:id="rId7"/>
    <p:sldId id="284" r:id="rId8"/>
    <p:sldId id="282" r:id="rId9"/>
    <p:sldId id="278" r:id="rId10"/>
    <p:sldId id="279" r:id="rId11"/>
    <p:sldId id="285" r:id="rId12"/>
    <p:sldId id="266" r:id="rId13"/>
    <p:sldId id="288" r:id="rId14"/>
    <p:sldId id="261" r:id="rId15"/>
    <p:sldId id="290" r:id="rId16"/>
    <p:sldId id="292" r:id="rId17"/>
    <p:sldId id="291" r:id="rId18"/>
    <p:sldId id="260" r:id="rId19"/>
    <p:sldId id="293" r:id="rId20"/>
    <p:sldId id="267" r:id="rId21"/>
    <p:sldId id="294" r:id="rId22"/>
    <p:sldId id="295" r:id="rId23"/>
    <p:sldId id="296" r:id="rId24"/>
    <p:sldId id="297" r:id="rId25"/>
    <p:sldId id="271" r:id="rId26"/>
    <p:sldId id="27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9AD"/>
    <a:srgbClr val="E5D1AD"/>
    <a:srgbClr val="B8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7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49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180498-8C1D-4C91-9EEF-41008AAAA0D7}" type="datetimeFigureOut">
              <a:rPr lang="fr-FR" smtClean="0"/>
              <a:pPr/>
              <a:t>11/06/2023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54736-4339-499C-A662-611535B2DD15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6578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41B47-0420-48A2-9E54-7CE5562890A2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960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9CC2D-6E77-4639-BC0C-892653CF3E38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0915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509A-B71F-4F4B-B02E-694D659C2D0C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50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2D12D-39AB-4988-8154-37BA4EF2BA0F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5219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94E3E-0731-4922-81A0-870199F47017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094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A1CD4-A4FA-40FF-BEC5-868BC03BC610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03769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EF458-07C2-48D9-B383-C8515C2B17EE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0273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9CA75-CEC8-4149-8D27-C826E2301281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1074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74094-DA40-48CD-81EE-56709CD542F0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3705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E0195-7EB1-4132-A9BF-D974733AC1DD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41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57E08-3D68-4F30-BB5F-4661E4EA45CD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0946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F551A-481D-4C3A-B345-6F2F1ED0FE5D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9565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B987-BFDD-4651-A975-924FCEB1DEF3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1944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0B213-9D93-42D6-8DB4-67659402EE98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8769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F6ABC-D0D0-450F-B9A9-4A037E145709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5412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7CE5C-32F5-4B36-8A96-6A96D6B3EBAE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8425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B1731-695F-4400-A6CA-4071C6677CC6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635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D38F70B-7D46-42C3-B251-6E22E6A5EB50}" type="datetime1">
              <a:rPr lang="fr-FR" smtClean="0"/>
              <a:pPr/>
              <a:t>11/06/2023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2F3763B-68B6-4909-95BE-50A51C39B83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47802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accent1">
                <a:lumMod val="60000"/>
                <a:lumOff val="40000"/>
              </a:schemeClr>
            </a:gs>
            <a:gs pos="100000">
              <a:schemeClr val="tx1">
                <a:lumMod val="85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2B8BA8-B7F1-42B1-A84C-CC033F4C5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536795"/>
          </a:xfrm>
        </p:spPr>
        <p:txBody>
          <a:bodyPr>
            <a:normAutofit/>
          </a:bodyPr>
          <a:lstStyle/>
          <a:p>
            <a:pPr algn="ctr"/>
            <a:r>
              <a:rPr lang="fr-FR" sz="54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Présentation</a:t>
            </a:r>
            <a:r>
              <a:rPr lang="en-GB" sz="54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de Projet</a:t>
            </a:r>
            <a:endParaRPr lang="fr-FR" sz="5400" b="1" u="sng" cap="none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C7CC50A-95A8-47BD-8E69-BCDFCD1FCD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4312" y="3635407"/>
            <a:ext cx="6400800" cy="1947333"/>
          </a:xfrm>
        </p:spPr>
        <p:txBody>
          <a:bodyPr>
            <a:normAutofit/>
          </a:bodyPr>
          <a:lstStyle/>
          <a:p>
            <a:pPr algn="ctr"/>
            <a:r>
              <a:rPr lang="fr-FR" sz="20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ZIVKOVIC Nikola – BTS SNIR2 – Session 2022/2023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B346991-165F-42D5-AED6-67A55E706B7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5" t="7097" r="14370" b="19187"/>
          <a:stretch/>
        </p:blipFill>
        <p:spPr>
          <a:xfrm>
            <a:off x="3576429" y="4372746"/>
            <a:ext cx="1753806" cy="1799455"/>
          </a:xfrm>
          <a:prstGeom prst="ellipse">
            <a:avLst/>
          </a:prstGeom>
          <a:solidFill>
            <a:schemeClr val="tx1"/>
          </a:solidFill>
          <a:ln w="63500" cap="rnd">
            <a:solidFill>
              <a:schemeClr val="accent1">
                <a:lumMod val="75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758C65-85D0-F04A-AEB5-D51E0DA20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5402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sz="36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Diagramme de Déploiement</a:t>
            </a:r>
            <a:endParaRPr lang="fr-FR" b="1" u="sng" cap="none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1BF2997-9750-6401-BDE4-93B330F5B2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3595" y="1903887"/>
            <a:ext cx="7009759" cy="4754782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BA7F72A-2011-D415-E5AF-B26E1630A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390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Maquette de contrôle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3A0D918-6464-AD4A-BAB1-BE32B5CC68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0959" y="2216935"/>
            <a:ext cx="4429896" cy="395526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EA30204-F885-23DD-1F3D-6E8A7090E5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200000">
            <a:off x="5624394" y="2715006"/>
            <a:ext cx="3955266" cy="2959124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CBECA78-639B-3C2F-3476-47746F7F1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807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accent1">
                <a:lumMod val="60000"/>
                <a:lumOff val="40000"/>
              </a:schemeClr>
            </a:gs>
            <a:gs pos="100000">
              <a:schemeClr val="tx1">
                <a:lumMod val="85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2B8BA8-B7F1-42B1-A84C-CC033F4C5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1431524"/>
            <a:ext cx="8001000" cy="2536795"/>
          </a:xfrm>
        </p:spPr>
        <p:txBody>
          <a:bodyPr>
            <a:normAutofit/>
          </a:bodyPr>
          <a:lstStyle/>
          <a:p>
            <a:pPr algn="ctr"/>
            <a:r>
              <a:rPr lang="fr-FR" sz="54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Informatique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FD68E45-486C-3348-871E-080784726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3523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Une image contenant table&#10;&#10;Description générée automatiquement">
            <a:extLst>
              <a:ext uri="{FF2B5EF4-FFF2-40B4-BE49-F238E27FC236}">
                <a16:creationId xmlns:a16="http://schemas.microsoft.com/office/drawing/2014/main" id="{7B8BC506-700A-C124-B46C-E0542FB3BB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2" y="1413164"/>
            <a:ext cx="5957888" cy="3840480"/>
          </a:xfrm>
          <a:prstGeom prst="rect">
            <a:avLst/>
          </a:prstGeom>
        </p:spPr>
      </p:pic>
      <p:pic>
        <p:nvPicPr>
          <p:cNvPr id="17" name="Image 16" descr="Une image contenant table&#10;&#10;Description générée automatiquement">
            <a:extLst>
              <a:ext uri="{FF2B5EF4-FFF2-40B4-BE49-F238E27FC236}">
                <a16:creationId xmlns:a16="http://schemas.microsoft.com/office/drawing/2014/main" id="{F3E45FCD-A1FE-CA64-A227-EEB235C099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13164"/>
            <a:ext cx="5953601" cy="2717483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A1F5D17-93B5-E1AF-3BC8-E3F35D06F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7709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Connexion et envoi de trames</a:t>
            </a:r>
          </a:p>
        </p:txBody>
      </p:sp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205232FF-C421-4C31-859C-57F67A0DE651}"/>
              </a:ext>
            </a:extLst>
          </p:cNvPr>
          <p:cNvSpPr/>
          <p:nvPr/>
        </p:nvSpPr>
        <p:spPr>
          <a:xfrm>
            <a:off x="4832530" y="2698157"/>
            <a:ext cx="1866900" cy="1743076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Création d’une appli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656F3FF-2A7A-AA67-28DB-1524D44C384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9"/>
          <a:stretch/>
        </p:blipFill>
        <p:spPr>
          <a:xfrm>
            <a:off x="7018699" y="2402540"/>
            <a:ext cx="5113165" cy="23343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6350" stA="52000" endA="300" endPos="35000" dir="5400000" sy="-100000" algn="bl" rotWithShape="0"/>
          </a:effectLst>
        </p:spPr>
      </p:pic>
      <p:pic>
        <p:nvPicPr>
          <p:cNvPr id="15" name="Espace réservé du contenu 14">
            <a:extLst>
              <a:ext uri="{FF2B5EF4-FFF2-40B4-BE49-F238E27FC236}">
                <a16:creationId xmlns:a16="http://schemas.microsoft.com/office/drawing/2014/main" id="{8A12DBEC-9077-5034-EDD7-F8F43052A8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4"/>
          <a:stretch/>
        </p:blipFill>
        <p:spPr>
          <a:xfrm>
            <a:off x="60136" y="2402540"/>
            <a:ext cx="4453126" cy="23343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12D5818-AC41-A0D3-9706-20B8BA56D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376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205232FF-C421-4C31-859C-57F67A0DE651}"/>
              </a:ext>
            </a:extLst>
          </p:cNvPr>
          <p:cNvSpPr/>
          <p:nvPr/>
        </p:nvSpPr>
        <p:spPr>
          <a:xfrm>
            <a:off x="5589711" y="2098891"/>
            <a:ext cx="1866900" cy="1743076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Création d’une classe</a:t>
            </a:r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0CEF9E4B-7471-A4B9-48B0-21FFC20372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246" y="1620212"/>
            <a:ext cx="4110113" cy="3328893"/>
          </a:xfrm>
          <a:prstGeom prst="rect">
            <a:avLst/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B6F48CB-B1F3-947F-704C-5B3685DFD17E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706888" y="1620211"/>
            <a:ext cx="2287378" cy="3328893"/>
          </a:xfrm>
          <a:prstGeom prst="rect">
            <a:avLst/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92C0133-1985-3382-0F83-A5AC2E9C2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353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Gestion Connexion</a:t>
            </a:r>
          </a:p>
        </p:txBody>
      </p:sp>
      <p:pic>
        <p:nvPicPr>
          <p:cNvPr id="3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05D7E2FE-DC26-486E-B617-0EC1213125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2144939"/>
            <a:ext cx="3234906" cy="4027261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F5825B9-FBBD-BCF1-BCE8-8746B625D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463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Présentation du code en C++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5605C0E-9994-E7EF-F773-EA513B5E7B9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4673" y="2313138"/>
            <a:ext cx="3835634" cy="3260528"/>
          </a:xfrm>
          <a:prstGeom prst="rect">
            <a:avLst/>
          </a:prstGeom>
        </p:spPr>
      </p:pic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EC66F6CA-3C69-CC7D-5A4E-F17AADAAC6C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35570" y="2314091"/>
            <a:ext cx="3097835" cy="3258573"/>
          </a:xfrm>
          <a:prstGeom prst="rect">
            <a:avLst/>
          </a:prstGeom>
        </p:spPr>
      </p:pic>
      <p:pic>
        <p:nvPicPr>
          <p:cNvPr id="11" name="Image 10" descr="Une image contenant texte&#10;&#10;Description générée automatiquement">
            <a:extLst>
              <a:ext uri="{FF2B5EF4-FFF2-40B4-BE49-F238E27FC236}">
                <a16:creationId xmlns:a16="http://schemas.microsoft.com/office/drawing/2014/main" id="{0C1B7796-8F2A-3999-C428-9E78E09AABF8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453007" y="2303253"/>
            <a:ext cx="4076184" cy="2725947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99FEBE9-26E9-6A93-7159-5F19DE3DD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7124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4221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Quelques problèmes rencontrés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7FA3692-3786-4C0E-8965-0E86D783E57C}"/>
              </a:ext>
            </a:extLst>
          </p:cNvPr>
          <p:cNvSpPr txBox="1"/>
          <p:nvPr/>
        </p:nvSpPr>
        <p:spPr>
          <a:xfrm>
            <a:off x="684212" y="1950176"/>
            <a:ext cx="86906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Comprendre le fonctionnement des messages CAN	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Gérer la réception des messages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Intégrer les trames vidéos dans le code de l’interface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AC14EE4-DA73-D04E-DF59-7630A3EFB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195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4221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Pour le futur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7FA3692-3786-4C0E-8965-0E86D783E57C}"/>
              </a:ext>
            </a:extLst>
          </p:cNvPr>
          <p:cNvSpPr txBox="1"/>
          <p:nvPr/>
        </p:nvSpPr>
        <p:spPr>
          <a:xfrm>
            <a:off x="684212" y="1950176"/>
            <a:ext cx="869060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Embellir l’interface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Optimiser le code (plus d’options pour le fichier de config, etc..)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Meilleure gestion des images issues des caméras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149523B-2EB2-828B-F9CC-D3CFE20AF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6034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Sommaire</a:t>
            </a:r>
            <a:endParaRPr lang="fr-FR" b="1" u="sng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049AD3-2C2A-47D8-8D51-8D7703573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775616"/>
            <a:ext cx="8534400" cy="3615267"/>
          </a:xfrm>
        </p:spPr>
        <p:txBody>
          <a:bodyPr>
            <a:normAutofit/>
          </a:bodyPr>
          <a:lstStyle/>
          <a:p>
            <a:pPr marL="514350" indent="-514350">
              <a:buAutoNum type="romanUcPeriod"/>
            </a:pPr>
            <a:r>
              <a:rPr lang="fr-FR" sz="2400" b="1" dirty="0">
                <a:solidFill>
                  <a:schemeClr val="tx1"/>
                </a:solidFill>
              </a:rPr>
              <a:t>PRÉSENTATION DU PROJET</a:t>
            </a:r>
          </a:p>
          <a:p>
            <a:pPr marL="514350" indent="-514350">
              <a:buFont typeface="Wingdings 3" panose="05040102010807070707" pitchFamily="18" charset="2"/>
              <a:buAutoNum type="romanUcPeriod"/>
            </a:pPr>
            <a:r>
              <a:rPr lang="fr-FR" sz="2400" b="1" dirty="0">
                <a:solidFill>
                  <a:schemeClr val="tx1"/>
                </a:solidFill>
              </a:rPr>
              <a:t>INFORMATIQUE</a:t>
            </a:r>
          </a:p>
          <a:p>
            <a:pPr marL="514350" indent="-514350">
              <a:buAutoNum type="romanUcPeriod"/>
            </a:pPr>
            <a:r>
              <a:rPr lang="fr-FR" sz="2400" b="1" dirty="0">
                <a:solidFill>
                  <a:schemeClr val="tx1"/>
                </a:solidFill>
              </a:rPr>
              <a:t>PHYSIQUE</a:t>
            </a:r>
          </a:p>
          <a:p>
            <a:pPr marL="514350" indent="-514350">
              <a:buAutoNum type="romanUcPeriod"/>
            </a:pPr>
            <a:endParaRPr lang="fr-FR" sz="24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fr-FR" sz="2400" b="1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BF5FA64-530E-EE0C-5C8E-53D64B0B5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9950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accent1">
                <a:lumMod val="60000"/>
                <a:lumOff val="40000"/>
              </a:schemeClr>
            </a:gs>
            <a:gs pos="100000">
              <a:schemeClr val="tx1">
                <a:lumMod val="85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2B8BA8-B7F1-42B1-A84C-CC033F4C5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1431524"/>
            <a:ext cx="8001000" cy="2536795"/>
          </a:xfrm>
        </p:spPr>
        <p:txBody>
          <a:bodyPr>
            <a:normAutofit/>
          </a:bodyPr>
          <a:lstStyle/>
          <a:p>
            <a:pPr algn="ctr"/>
            <a:r>
              <a:rPr lang="fr-FR" sz="54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Physique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6F4BDF4-388C-7038-CE3B-E71729DF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7816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4221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Trames Ethernet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7FA3692-3786-4C0E-8965-0E86D783E57C}"/>
              </a:ext>
            </a:extLst>
          </p:cNvPr>
          <p:cNvSpPr txBox="1"/>
          <p:nvPr/>
        </p:nvSpPr>
        <p:spPr>
          <a:xfrm>
            <a:off x="684212" y="1950176"/>
            <a:ext cx="86906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Plusieurs types d’encodage : 	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Manchester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MLT-3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4B5B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10M vs 100M : Différences d’encodage en plus du débit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Au sein d’un type Ethernet on trouve des variantes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100BaseT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100BaseTX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Idem pour 10M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58195F0-EF33-F1FE-2B1F-42EFF8E2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1439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4221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10Mbits/s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7FA3692-3786-4C0E-8965-0E86D783E57C}"/>
              </a:ext>
            </a:extLst>
          </p:cNvPr>
          <p:cNvSpPr txBox="1"/>
          <p:nvPr/>
        </p:nvSpPr>
        <p:spPr>
          <a:xfrm>
            <a:off x="684212" y="1997839"/>
            <a:ext cx="86906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Codage Manchester :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Etat bas -&gt; Etat haut </a:t>
            </a:r>
            <a:r>
              <a:rPr lang="fr-FR" dirty="0">
                <a:sym typeface="Wingdings" panose="05000000000000000000" pitchFamily="2" charset="2"/>
              </a:rPr>
              <a:t> bit à 0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Etat haut -&gt; Etat bas </a:t>
            </a:r>
            <a:r>
              <a:rPr lang="fr-FR" dirty="0">
                <a:sym typeface="Wingdings" panose="05000000000000000000" pitchFamily="2" charset="2"/>
              </a:rPr>
              <a:t> bit </a:t>
            </a:r>
            <a:r>
              <a:rPr lang="fr-FR">
                <a:sym typeface="Wingdings" panose="05000000000000000000" pitchFamily="2" charset="2"/>
              </a:rPr>
              <a:t>à 1</a:t>
            </a:r>
            <a:endParaRPr lang="fr-FR" dirty="0">
              <a:sym typeface="Wingdings" panose="05000000000000000000" pitchFamily="2" charset="2"/>
            </a:endParaRPr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fr-FR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>
                <a:sym typeface="Wingdings" panose="05000000000000000000" pitchFamily="2" charset="2"/>
              </a:rPr>
              <a:t>Trame en deux temps :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>
              <a:sym typeface="Wingdings" panose="05000000000000000000" pitchFamily="2" charset="2"/>
            </a:endParaRP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>
                <a:sym typeface="Wingdings" panose="05000000000000000000" pitchFamily="2" charset="2"/>
              </a:rPr>
              <a:t>Préambule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>
                <a:sym typeface="Wingdings" panose="05000000000000000000" pitchFamily="2" charset="2"/>
              </a:rPr>
              <a:t>Données</a:t>
            </a: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</p:txBody>
      </p:sp>
      <p:pic>
        <p:nvPicPr>
          <p:cNvPr id="4" name="Image 3" descr="Une image contenant diagramme&#10;&#10;Description générée automatiquement">
            <a:extLst>
              <a:ext uri="{FF2B5EF4-FFF2-40B4-BE49-F238E27FC236}">
                <a16:creationId xmlns:a16="http://schemas.microsoft.com/office/drawing/2014/main" id="{9063E0D0-C807-E918-3EF9-E723BE8872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10483" y="277821"/>
            <a:ext cx="2438400" cy="3251200"/>
          </a:xfrm>
          <a:prstGeom prst="rect">
            <a:avLst/>
          </a:prstGeom>
        </p:spPr>
      </p:pic>
      <p:pic>
        <p:nvPicPr>
          <p:cNvPr id="6" name="Image 5" descr="Une image contenant diagramme, schématique&#10;&#10;Description générée automatiquement">
            <a:extLst>
              <a:ext uri="{FF2B5EF4-FFF2-40B4-BE49-F238E27FC236}">
                <a16:creationId xmlns:a16="http://schemas.microsoft.com/office/drawing/2014/main" id="{C73ADFF3-E8D4-7C8B-4E82-B38A108DF5D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10483" y="3234561"/>
            <a:ext cx="2438400" cy="3251200"/>
          </a:xfrm>
          <a:prstGeom prst="rect">
            <a:avLst/>
          </a:prstGeom>
        </p:spPr>
      </p:pic>
      <p:pic>
        <p:nvPicPr>
          <p:cNvPr id="11" name="Image 10" descr="Une image contenant graphique&#10;&#10;Description générée automatiquement">
            <a:extLst>
              <a:ext uri="{FF2B5EF4-FFF2-40B4-BE49-F238E27FC236}">
                <a16:creationId xmlns:a16="http://schemas.microsoft.com/office/drawing/2014/main" id="{448621AF-B0C2-E55C-0B4A-8392278BBF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217890" y="1664853"/>
            <a:ext cx="2438400" cy="3251200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EC956CF-E4F9-4444-E7BE-A631D9FB4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9612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4221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100Mbits/s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7FA3692-3786-4C0E-8965-0E86D783E57C}"/>
              </a:ext>
            </a:extLst>
          </p:cNvPr>
          <p:cNvSpPr txBox="1"/>
          <p:nvPr/>
        </p:nvSpPr>
        <p:spPr>
          <a:xfrm>
            <a:off x="684212" y="1997839"/>
            <a:ext cx="86906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Codage MLT-3 :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>
                <a:sym typeface="Wingdings" panose="05000000000000000000" pitchFamily="2" charset="2"/>
              </a:rPr>
              <a:t>Niveau -1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>
                <a:sym typeface="Wingdings" panose="05000000000000000000" pitchFamily="2" charset="2"/>
              </a:rPr>
              <a:t>Niveau 0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>
                <a:sym typeface="Wingdings" panose="05000000000000000000" pitchFamily="2" charset="2"/>
              </a:rPr>
              <a:t>Niveau 1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fr-FR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Bit à 1 -&gt; Etat varie entre les niveaux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Bit à 0 -&gt; Etat fixe</a:t>
            </a:r>
          </a:p>
        </p:txBody>
      </p:sp>
      <p:pic>
        <p:nvPicPr>
          <p:cNvPr id="5" name="Image 4" descr="Une image contenant graphique&#10;&#10;Description générée automatiquement">
            <a:extLst>
              <a:ext uri="{FF2B5EF4-FFF2-40B4-BE49-F238E27FC236}">
                <a16:creationId xmlns:a16="http://schemas.microsoft.com/office/drawing/2014/main" id="{4E0039EA-A5AF-CE8D-5C62-4CFFE40822E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634" y="582860"/>
            <a:ext cx="3413760" cy="2560320"/>
          </a:xfrm>
          <a:prstGeom prst="rect">
            <a:avLst/>
          </a:prstGeom>
        </p:spPr>
      </p:pic>
      <p:pic>
        <p:nvPicPr>
          <p:cNvPr id="9" name="Image 8" descr="Une image contenant graphique&#10;&#10;Description générée automatiquement">
            <a:extLst>
              <a:ext uri="{FF2B5EF4-FFF2-40B4-BE49-F238E27FC236}">
                <a16:creationId xmlns:a16="http://schemas.microsoft.com/office/drawing/2014/main" id="{847EDDF4-A6BB-9F6A-A089-354E26D0B4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634" y="3682880"/>
            <a:ext cx="3413760" cy="2560320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0CE90CC-7780-B4D1-7C76-D68E3626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88110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4221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100Mbits/s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7FA3692-3786-4C0E-8965-0E86D783E57C}"/>
              </a:ext>
            </a:extLst>
          </p:cNvPr>
          <p:cNvSpPr txBox="1"/>
          <p:nvPr/>
        </p:nvSpPr>
        <p:spPr>
          <a:xfrm>
            <a:off x="684212" y="1997839"/>
            <a:ext cx="86906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Codage 4B5B :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Avantage par rapport au MLT-3 : 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Corrige les problèmes de synchronisation causés par le NRZI</a:t>
            </a:r>
          </a:p>
          <a:p>
            <a:pPr lvl="1"/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Inconvénient :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fr-FR" dirty="0"/>
              <a:t>Fréquence du signal plus élevé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742950" lvl="1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Info supplémentaire : 100		Base			T			X</a:t>
            </a:r>
          </a:p>
          <a:p>
            <a:pPr lvl="5"/>
            <a:r>
              <a:rPr lang="fr-FR" dirty="0"/>
              <a:t>    Débit	   Bande de base  Twisted Pair   Blindage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0456190-E282-B16F-4C2B-9A970583D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82394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accent1">
                <a:lumMod val="60000"/>
                <a:lumOff val="40000"/>
              </a:schemeClr>
            </a:gs>
            <a:gs pos="100000">
              <a:schemeClr val="tx1">
                <a:lumMod val="85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2B8BA8-B7F1-42B1-A84C-CC033F4C5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1431524"/>
            <a:ext cx="8001000" cy="2536795"/>
          </a:xfrm>
        </p:spPr>
        <p:txBody>
          <a:bodyPr>
            <a:normAutofit/>
          </a:bodyPr>
          <a:lstStyle/>
          <a:p>
            <a:pPr algn="ctr"/>
            <a:r>
              <a:rPr lang="fr-FR" sz="54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B73556A-5E9A-728C-8315-C1DB986CA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21904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accent1">
                <a:lumMod val="60000"/>
                <a:lumOff val="40000"/>
              </a:schemeClr>
            </a:gs>
            <a:gs pos="100000">
              <a:schemeClr val="tx1">
                <a:lumMod val="85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Vue de dessus de l'espace de travail vert menthe avec ordinateur portable, café, bloc-notes, stylo, lunettes et souris">
            <a:extLst>
              <a:ext uri="{FF2B5EF4-FFF2-40B4-BE49-F238E27FC236}">
                <a16:creationId xmlns:a16="http://schemas.microsoft.com/office/drawing/2014/main" id="{FA12352E-D13E-04CE-6217-0E4F68D08F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b="15730"/>
          <a:stretch/>
        </p:blipFill>
        <p:spPr>
          <a:xfrm>
            <a:off x="10" y="6"/>
            <a:ext cx="12191979" cy="6857989"/>
          </a:xfrm>
          <a:prstGeom prst="rect">
            <a:avLst/>
          </a:prstGeom>
          <a:noFill/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B2B8BA8-B7F1-42B1-A84C-CC033F4C5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64764" y="1626833"/>
            <a:ext cx="8001000" cy="2536795"/>
          </a:xfrm>
        </p:spPr>
        <p:txBody>
          <a:bodyPr>
            <a:normAutofit/>
          </a:bodyPr>
          <a:lstStyle/>
          <a:p>
            <a:pPr algn="ctr"/>
            <a:r>
              <a:rPr lang="fr-FR" sz="5400" i="1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Passons à </a:t>
            </a:r>
            <a:r>
              <a:rPr lang="fr-FR" sz="5400" i="1" cap="none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 démonstration </a:t>
            </a:r>
            <a:r>
              <a:rPr lang="fr-FR" sz="5400" i="1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301D2F0-D75C-D3EB-E319-5870D162A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1114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accent1">
                <a:lumMod val="60000"/>
                <a:lumOff val="40000"/>
              </a:schemeClr>
            </a:gs>
            <a:gs pos="100000">
              <a:schemeClr val="tx1">
                <a:lumMod val="85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2B8BA8-B7F1-42B1-A84C-CC033F4C5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1431524"/>
            <a:ext cx="8001000" cy="2536795"/>
          </a:xfrm>
        </p:spPr>
        <p:txBody>
          <a:bodyPr>
            <a:normAutofit/>
          </a:bodyPr>
          <a:lstStyle/>
          <a:p>
            <a:pPr algn="ctr"/>
            <a:r>
              <a:rPr lang="fr-FR" sz="54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Présentation du projet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C8B3F77-3D71-1117-E009-F4BBA382B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1762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sz="36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Philea</a:t>
            </a:r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, qu’est-ce que c’est ?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083DC1E-B883-4143-B0D6-C40150FC8AB6}"/>
              </a:ext>
            </a:extLst>
          </p:cNvPr>
          <p:cNvSpPr txBox="1">
            <a:spLocks/>
          </p:cNvSpPr>
          <p:nvPr/>
        </p:nvSpPr>
        <p:spPr>
          <a:xfrm>
            <a:off x="684210" y="2070629"/>
            <a:ext cx="75916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Maquette échelle 1:1 de l’atterrisseur Philae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Création en 2014 pour concorder avec l’atterrissage du module sur la comète 67P/Tchourioumov-Guérassimenko (Tchouri)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Le lycée Louis Armand fut en charge de la partie charge utile de la maquette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414B83B-7C7F-5CA4-94DB-5EB6A2267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8009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texte, intérieur&#10;&#10;Description générée automatiquement">
            <a:extLst>
              <a:ext uri="{FF2B5EF4-FFF2-40B4-BE49-F238E27FC236}">
                <a16:creationId xmlns:a16="http://schemas.microsoft.com/office/drawing/2014/main" id="{79E0B6D1-BBFE-9A99-562B-733CEB5EC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91" y="348016"/>
            <a:ext cx="8758988" cy="6161967"/>
          </a:xfr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B05E75F-50E9-F571-7B8B-F33B89642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714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Objectifs du projet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083DC1E-B883-4143-B0D6-C40150FC8AB6}"/>
              </a:ext>
            </a:extLst>
          </p:cNvPr>
          <p:cNvSpPr txBox="1">
            <a:spLocks/>
          </p:cNvSpPr>
          <p:nvPr/>
        </p:nvSpPr>
        <p:spPr>
          <a:xfrm>
            <a:off x="684210" y="2070629"/>
            <a:ext cx="75916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Piloter la maquette depuis une application (via bus CAN)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Fournir une vision panoramique par flux vidéo de deux caméras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Mettre en place une interface web pour piloter et visualiser la maquette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E9B9364-3DA3-BC47-FCF5-9E040D1C5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5021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Mes missions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083DC1E-B883-4143-B0D6-C40150FC8AB6}"/>
              </a:ext>
            </a:extLst>
          </p:cNvPr>
          <p:cNvSpPr txBox="1">
            <a:spLocks/>
          </p:cNvSpPr>
          <p:nvPr/>
        </p:nvSpPr>
        <p:spPr>
          <a:xfrm>
            <a:off x="684210" y="2070629"/>
            <a:ext cx="75916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Tester et envoyer des messages CAN via un ou deux modules VSCOM (applications CANHacker et SerialPortMonitor)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Coder une interface graphique de pilotage de la maquette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Implémenter un fichier de configuration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Ajouter un mode de démonstration automatique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fr-FR" dirty="0"/>
              <a:t>Intégration du flux vidéo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BDC13E8-0F9C-C639-62B0-797E45649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4480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sz="36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Diagramme de Gantt</a:t>
            </a:r>
            <a:endParaRPr lang="fr-FR" b="1" u="sng" cap="none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Image 3" descr="Une image contenant graphique&#10;&#10;Description générée automatiquement">
            <a:extLst>
              <a:ext uri="{FF2B5EF4-FFF2-40B4-BE49-F238E27FC236}">
                <a16:creationId xmlns:a16="http://schemas.microsoft.com/office/drawing/2014/main" id="{190EE001-A90C-0475-24E4-CFEA6996166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4" b="57385"/>
          <a:stretch/>
        </p:blipFill>
        <p:spPr>
          <a:xfrm>
            <a:off x="684212" y="2703795"/>
            <a:ext cx="8251346" cy="1683647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8C92307-2AC9-06C0-6A9A-3CB4E4731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2885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78EEB0-AC9C-444C-921A-097B0372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fr-FR" sz="3600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Diagramme de </a:t>
            </a:r>
            <a:r>
              <a:rPr lang="fr-FR" b="1" u="sng" cap="none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Cas d’utilisation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0143F34-5D9D-E036-EF5A-F3D13618E9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7459" y="1877992"/>
            <a:ext cx="7554036" cy="4845472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49DF678-4664-BFC2-BB2D-0B02F8A9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3763B-68B6-4909-95BE-50A51C39B83D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4144335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860</TotalTime>
  <Words>408</Words>
  <Application>Microsoft Office PowerPoint</Application>
  <PresentationFormat>Grand écran</PresentationFormat>
  <Paragraphs>134</Paragraphs>
  <Slides>26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1" baseType="lpstr">
      <vt:lpstr>Calibri</vt:lpstr>
      <vt:lpstr>Century Gothic</vt:lpstr>
      <vt:lpstr>Wingdings</vt:lpstr>
      <vt:lpstr>Wingdings 3</vt:lpstr>
      <vt:lpstr>Secteur</vt:lpstr>
      <vt:lpstr>Présentation de Projet</vt:lpstr>
      <vt:lpstr>Sommaire</vt:lpstr>
      <vt:lpstr>Présentation du projet</vt:lpstr>
      <vt:lpstr>Philea, qu’est-ce que c’est ?</vt:lpstr>
      <vt:lpstr>Présentation PowerPoint</vt:lpstr>
      <vt:lpstr>Objectifs du projet</vt:lpstr>
      <vt:lpstr>Mes missions</vt:lpstr>
      <vt:lpstr>Diagramme de Gantt</vt:lpstr>
      <vt:lpstr>Diagramme de Cas d’utilisation</vt:lpstr>
      <vt:lpstr>Diagramme de Déploiement</vt:lpstr>
      <vt:lpstr>Maquette de contrôle </vt:lpstr>
      <vt:lpstr>Informatique</vt:lpstr>
      <vt:lpstr>Présentation PowerPoint</vt:lpstr>
      <vt:lpstr>Connexion et envoi de trames</vt:lpstr>
      <vt:lpstr>Présentation PowerPoint</vt:lpstr>
      <vt:lpstr>Gestion Connexion</vt:lpstr>
      <vt:lpstr>Présentation du code en C++</vt:lpstr>
      <vt:lpstr>Quelques problèmes rencontrés</vt:lpstr>
      <vt:lpstr>Pour le futur</vt:lpstr>
      <vt:lpstr>Physique</vt:lpstr>
      <vt:lpstr>Trames Ethernet</vt:lpstr>
      <vt:lpstr>10Mbits/s</vt:lpstr>
      <vt:lpstr>100Mbits/s</vt:lpstr>
      <vt:lpstr>100Mbits/s</vt:lpstr>
      <vt:lpstr>Conclusion</vt:lpstr>
      <vt:lpstr>Passons à la démonstration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Cortecs</dc:title>
  <dc:creator>Billal EL ASRI</dc:creator>
  <cp:lastModifiedBy>nikola zivkovic</cp:lastModifiedBy>
  <cp:revision>53</cp:revision>
  <dcterms:created xsi:type="dcterms:W3CDTF">2023-01-08T17:25:57Z</dcterms:created>
  <dcterms:modified xsi:type="dcterms:W3CDTF">2023-06-11T20:22:44Z</dcterms:modified>
</cp:coreProperties>
</file>

<file path=docProps/thumbnail.jpeg>
</file>